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Roboto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italic.fntdata"/><Relationship Id="rId30" Type="http://schemas.openxmlformats.org/officeDocument/2006/relationships/font" Target="fonts/Roboto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0f56a6b3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0f56a6b3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0cf67f05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b0cf67f05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0f56a6b3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0f56a6b3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0cf67f05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b0cf67f05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0f56a6b3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0f56a6b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0cf67f05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b0cf67f05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0cf67f05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b0cf67f0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0cf67f05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0cf67f05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0cf67f0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0cf67f0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d326b0bc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9d326b0bc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d326b0bc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d326b0bc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1bc9d99b0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1bc9d99b0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0cf67f05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0cf67f05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0cf67f05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0cf67f05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0cf67f05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0cf67f05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0cf67f0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0cf67f0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0cf67f05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b0cf67f05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0f56a6b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0f56a6b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electro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ectromagnetic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hardware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rdware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softwar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ware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firmwar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mware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outreach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reach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lista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1878925" y="1595550"/>
            <a:ext cx="5471100" cy="27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●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●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partner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economic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conomic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go 1 perso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" name="Google Shape;1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654" y="4282277"/>
            <a:ext cx="420708" cy="4207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>
            <a:off x="3262800" y="1163413"/>
            <a:ext cx="2618400" cy="261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Tu foto aquí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376950" y="360005"/>
            <a:ext cx="8390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536750" y="3878400"/>
            <a:ext cx="607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"/>
              <a:buNone/>
              <a:defRPr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1536750" y="4307391"/>
            <a:ext cx="607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"/>
              <a:buNone/>
              <a:defRPr sz="15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impactante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30850" y="526350"/>
            <a:ext cx="8082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4800"/>
              <a:buFont typeface="Roboto"/>
              <a:buNone/>
              <a:defRPr b="1" sz="48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direc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rection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mech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chanic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09700" y="1152475"/>
            <a:ext cx="7422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6"/>
          <p:cNvSpPr txBox="1"/>
          <p:nvPr/>
        </p:nvSpPr>
        <p:spPr>
          <a:xfrm>
            <a:off x="2364350" y="91125"/>
            <a:ext cx="71097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Variadic Templates C++ 17</a:t>
            </a:r>
            <a:endParaRPr b="1" sz="27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0" y="1590800"/>
            <a:ext cx="3989950" cy="29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88175"/>
            <a:ext cx="3789450" cy="29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1506325" y="5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Type_Traits C++ 11</a:t>
            </a:r>
            <a:endParaRPr/>
          </a:p>
        </p:txBody>
      </p:sp>
      <p:sp>
        <p:nvSpPr>
          <p:cNvPr id="143" name="Google Shape;143;p37"/>
          <p:cNvSpPr txBox="1"/>
          <p:nvPr>
            <p:ph idx="1" type="subTitle"/>
          </p:nvPr>
        </p:nvSpPr>
        <p:spPr>
          <a:xfrm>
            <a:off x="5522350" y="1102550"/>
            <a:ext cx="30279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Es una </a:t>
            </a:r>
            <a:r>
              <a:rPr lang="es"/>
              <a:t>librería</a:t>
            </a:r>
            <a:r>
              <a:rPr lang="es"/>
              <a:t> que contiene clases y funciones que permiten inspeccionar y manipular tipos en tiempo de compilaci</a:t>
            </a:r>
            <a:r>
              <a:rPr lang="es"/>
              <a:t>ón</a:t>
            </a:r>
            <a:endParaRPr/>
          </a:p>
        </p:txBody>
      </p:sp>
      <p:pic>
        <p:nvPicPr>
          <p:cNvPr id="144" name="Google Shape;1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5" y="2453450"/>
            <a:ext cx="4592874" cy="25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13" y="627100"/>
            <a:ext cx="4760975" cy="17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750" y="2598063"/>
            <a:ext cx="4306575" cy="22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>
            <p:ph type="title"/>
          </p:nvPr>
        </p:nvSpPr>
        <p:spPr>
          <a:xfrm>
            <a:off x="-202625" y="16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Type_Traits</a:t>
            </a:r>
            <a:endParaRPr/>
          </a:p>
        </p:txBody>
      </p:sp>
      <p:pic>
        <p:nvPicPr>
          <p:cNvPr id="152" name="Google Shape;1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0" y="970300"/>
            <a:ext cx="3954101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8"/>
          <p:cNvSpPr txBox="1"/>
          <p:nvPr/>
        </p:nvSpPr>
        <p:spPr>
          <a:xfrm>
            <a:off x="4363675" y="945750"/>
            <a:ext cx="38244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La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función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solo existe si se cumple la condición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type="title"/>
          </p:nvPr>
        </p:nvSpPr>
        <p:spPr>
          <a:xfrm>
            <a:off x="311700" y="22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Concepts C++20</a:t>
            </a:r>
            <a:endParaRPr/>
          </a:p>
        </p:txBody>
      </p:sp>
      <p:sp>
        <p:nvSpPr>
          <p:cNvPr id="159" name="Google Shape;159;p39"/>
          <p:cNvSpPr txBox="1"/>
          <p:nvPr>
            <p:ph idx="1" type="subTitle"/>
          </p:nvPr>
        </p:nvSpPr>
        <p:spPr>
          <a:xfrm>
            <a:off x="1777925" y="11558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Permite restringir los tipos de un template puede aceptar(como enable_if). Puedes crearte tus propios conceptos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/>
          <p:nvPr>
            <p:ph type="title"/>
          </p:nvPr>
        </p:nvSpPr>
        <p:spPr>
          <a:xfrm>
            <a:off x="311700" y="22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Concepts C++20</a:t>
            </a:r>
            <a:endParaRPr/>
          </a:p>
        </p:txBody>
      </p:sp>
      <p:sp>
        <p:nvSpPr>
          <p:cNvPr id="165" name="Google Shape;165;p40"/>
          <p:cNvSpPr txBox="1"/>
          <p:nvPr>
            <p:ph idx="1" type="subTitle"/>
          </p:nvPr>
        </p:nvSpPr>
        <p:spPr>
          <a:xfrm>
            <a:off x="1753050" y="724475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Permite restringir los tipos de un template puede aceptar(como enable_if). Puedes crearte tus propios conceptos</a:t>
            </a:r>
            <a:endParaRPr/>
          </a:p>
        </p:txBody>
      </p:sp>
      <p:pic>
        <p:nvPicPr>
          <p:cNvPr id="166" name="Google Shape;1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7" y="-12"/>
            <a:ext cx="9009426" cy="51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1"/>
          <p:cNvSpPr txBox="1"/>
          <p:nvPr>
            <p:ph type="title"/>
          </p:nvPr>
        </p:nvSpPr>
        <p:spPr>
          <a:xfrm>
            <a:off x="436125" y="31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CRTP(Curiously Recurring Template Pattern)</a:t>
            </a:r>
            <a:endParaRPr/>
          </a:p>
        </p:txBody>
      </p:sp>
      <p:sp>
        <p:nvSpPr>
          <p:cNvPr id="172" name="Google Shape;172;p41"/>
          <p:cNvSpPr txBox="1"/>
          <p:nvPr>
            <p:ph idx="1" type="subTitle"/>
          </p:nvPr>
        </p:nvSpPr>
        <p:spPr>
          <a:xfrm>
            <a:off x="1917900" y="965075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Permite pasar la clase derivada como par</a:t>
            </a:r>
            <a:r>
              <a:rPr lang="es"/>
              <a:t>ámetro a la clase base, evita virtual y elimina el overhead</a:t>
            </a:r>
            <a:endParaRPr/>
          </a:p>
        </p:txBody>
      </p:sp>
      <p:pic>
        <p:nvPicPr>
          <p:cNvPr id="173" name="Google Shape;1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25" y="1917575"/>
            <a:ext cx="4881772" cy="29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>
            <p:ph type="title"/>
          </p:nvPr>
        </p:nvSpPr>
        <p:spPr>
          <a:xfrm>
            <a:off x="353150" y="3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Inline</a:t>
            </a:r>
            <a:endParaRPr/>
          </a:p>
        </p:txBody>
      </p:sp>
      <p:sp>
        <p:nvSpPr>
          <p:cNvPr id="179" name="Google Shape;179;p42"/>
          <p:cNvSpPr txBox="1"/>
          <p:nvPr>
            <p:ph idx="1" type="subTitle"/>
          </p:nvPr>
        </p:nvSpPr>
        <p:spPr>
          <a:xfrm>
            <a:off x="1859825" y="486075"/>
            <a:ext cx="6203700" cy="21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Sugerencia al compilador. En el que transforma las funciones pequeñas, al insertar el c</a:t>
            </a:r>
            <a:r>
              <a:rPr lang="es"/>
              <a:t>ódigo donde es llamado. Todas las funciones de una clase son consideradas como inline. Permite tener una función/variable definida en varios archivos siempre </a:t>
            </a:r>
            <a:r>
              <a:rPr lang="es"/>
              <a:t>que</a:t>
            </a:r>
            <a:r>
              <a:rPr lang="es"/>
              <a:t> </a:t>
            </a:r>
            <a:r>
              <a:rPr lang="es"/>
              <a:t>ésta</a:t>
            </a:r>
            <a:r>
              <a:rPr lang="es"/>
              <a:t> sea </a:t>
            </a:r>
            <a:r>
              <a:rPr lang="es"/>
              <a:t>idéntica</a:t>
            </a:r>
            <a:endParaRPr/>
          </a:p>
        </p:txBody>
      </p:sp>
      <p:pic>
        <p:nvPicPr>
          <p:cNvPr id="180" name="Google Shape;1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8900"/>
            <a:ext cx="3907400" cy="19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18900"/>
            <a:ext cx="4743750" cy="24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Volatile</a:t>
            </a:r>
            <a:endParaRPr/>
          </a:p>
        </p:txBody>
      </p:sp>
      <p:sp>
        <p:nvSpPr>
          <p:cNvPr id="187" name="Google Shape;187;p43"/>
          <p:cNvSpPr txBox="1"/>
          <p:nvPr>
            <p:ph idx="1" type="subTitle"/>
          </p:nvPr>
        </p:nvSpPr>
        <p:spPr>
          <a:xfrm>
            <a:off x="5209875" y="614175"/>
            <a:ext cx="39006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Le dice al compilador que la variable puede cambiar en cualquier momento por lo que no debe optimizar su acceso.</a:t>
            </a:r>
            <a:endParaRPr/>
          </a:p>
        </p:txBody>
      </p:sp>
      <p:pic>
        <p:nvPicPr>
          <p:cNvPr id="188" name="Google Shape;1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572700"/>
            <a:ext cx="5039600" cy="21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175" y="2123775"/>
            <a:ext cx="6653375" cy="24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type="title"/>
          </p:nvPr>
        </p:nvSpPr>
        <p:spPr>
          <a:xfrm>
            <a:off x="238850" y="23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hay Ejercicio</a:t>
            </a:r>
            <a:endParaRPr/>
          </a:p>
        </p:txBody>
      </p:sp>
      <p:pic>
        <p:nvPicPr>
          <p:cNvPr id="195" name="Google Shape;1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25" y="805950"/>
            <a:ext cx="6452400" cy="40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/>
        </p:nvSpPr>
        <p:spPr>
          <a:xfrm>
            <a:off x="2082275" y="215675"/>
            <a:ext cx="43056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Más sobre templates</a:t>
            </a:r>
            <a:endParaRPr b="1" sz="27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29"/>
          <p:cNvSpPr txBox="1"/>
          <p:nvPr/>
        </p:nvSpPr>
        <p:spPr>
          <a:xfrm>
            <a:off x="1402025" y="920850"/>
            <a:ext cx="6553800" cy="3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1" name="Google Shape;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475" y="896075"/>
            <a:ext cx="43815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/>
        </p:nvSpPr>
        <p:spPr>
          <a:xfrm>
            <a:off x="970650" y="157500"/>
            <a:ext cx="6238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Especialización total de un template</a:t>
            </a:r>
            <a:endParaRPr b="1" sz="27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30"/>
          <p:cNvSpPr txBox="1"/>
          <p:nvPr/>
        </p:nvSpPr>
        <p:spPr>
          <a:xfrm>
            <a:off x="4572000" y="771500"/>
            <a:ext cx="41220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Creas una implementación propia para un caso concreto. La especialización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más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específica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se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usará. En caso de empate error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8" name="Google Shape;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25" y="948548"/>
            <a:ext cx="4177475" cy="37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000" y="2364425"/>
            <a:ext cx="4313300" cy="1930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 txBox="1"/>
          <p:nvPr/>
        </p:nvSpPr>
        <p:spPr>
          <a:xfrm>
            <a:off x="970650" y="157500"/>
            <a:ext cx="6238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Especialización parcial de un template</a:t>
            </a:r>
            <a:endParaRPr b="1" sz="27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31"/>
          <p:cNvSpPr txBox="1"/>
          <p:nvPr/>
        </p:nvSpPr>
        <p:spPr>
          <a:xfrm>
            <a:off x="5022000" y="721725"/>
            <a:ext cx="41220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Específicas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el patrón del tipo, como es el tipo que vas a recibir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6" name="Google Shape;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050" y="2110100"/>
            <a:ext cx="3312131" cy="28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75" y="1114775"/>
            <a:ext cx="4588024" cy="37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2"/>
          <p:cNvSpPr txBox="1"/>
          <p:nvPr/>
        </p:nvSpPr>
        <p:spPr>
          <a:xfrm>
            <a:off x="2746000" y="49650"/>
            <a:ext cx="42972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ALIAS TEMPLATES</a:t>
            </a:r>
            <a:endParaRPr b="1" sz="27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32"/>
          <p:cNvSpPr txBox="1"/>
          <p:nvPr/>
        </p:nvSpPr>
        <p:spPr>
          <a:xfrm>
            <a:off x="2068625" y="567225"/>
            <a:ext cx="41220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Es un alias que depende de tipos.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4" name="Google Shape;1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50" y="1858425"/>
            <a:ext cx="4495775" cy="30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700" y="1053725"/>
            <a:ext cx="3905850" cy="39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3"/>
          <p:cNvSpPr txBox="1"/>
          <p:nvPr/>
        </p:nvSpPr>
        <p:spPr>
          <a:xfrm>
            <a:off x="2497100" y="174225"/>
            <a:ext cx="27792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Smart Pointers</a:t>
            </a:r>
            <a:endParaRPr b="1" sz="28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33"/>
          <p:cNvSpPr txBox="1"/>
          <p:nvPr/>
        </p:nvSpPr>
        <p:spPr>
          <a:xfrm>
            <a:off x="1269300" y="754925"/>
            <a:ext cx="6927000" cy="3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Son objetos tipo plantilla que gestionan automáticamente la memoria dinámica.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std::unique_ptr&lt;T&gt; -&gt; Posee la propiedad exclusiva del objeto apuntado. No se puede copiar, solo mover.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std::shared_ptr&lt;T&gt; -&gt; permite propiedad compartida, mantiene un contador de referencias interno, el objeto se libera cuando el contador llega a 0.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std::weak_ptr&lt;T&gt; -&gt; Puntero sin propiedad. No es dueño, puede quedar colgando, no incrementa el contador.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2" name="Google Shape;1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425" y="3945225"/>
            <a:ext cx="44386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4"/>
          <p:cNvSpPr txBox="1"/>
          <p:nvPr/>
        </p:nvSpPr>
        <p:spPr>
          <a:xfrm>
            <a:off x="2364350" y="91125"/>
            <a:ext cx="71097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Variadic Templates C++ 17</a:t>
            </a:r>
            <a:endParaRPr b="1" sz="27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4"/>
          <p:cNvSpPr txBox="1"/>
          <p:nvPr/>
        </p:nvSpPr>
        <p:spPr>
          <a:xfrm>
            <a:off x="1317225" y="678150"/>
            <a:ext cx="76710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Templates que pueden tomar un número indeterminado de argumentos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9" name="Google Shape;1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00" y="1474675"/>
            <a:ext cx="3233975" cy="33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4"/>
          <p:cNvSpPr/>
          <p:nvPr/>
        </p:nvSpPr>
        <p:spPr>
          <a:xfrm>
            <a:off x="846200" y="3135875"/>
            <a:ext cx="1111800" cy="31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1" name="Google Shape;121;p34"/>
          <p:cNvCxnSpPr>
            <a:endCxn id="122" idx="1"/>
          </p:cNvCxnSpPr>
          <p:nvPr/>
        </p:nvCxnSpPr>
        <p:spPr>
          <a:xfrm flipH="1" rot="10800000">
            <a:off x="1958100" y="2202650"/>
            <a:ext cx="1775100" cy="10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34"/>
          <p:cNvSpPr txBox="1"/>
          <p:nvPr/>
        </p:nvSpPr>
        <p:spPr>
          <a:xfrm>
            <a:off x="3733200" y="1932950"/>
            <a:ext cx="3111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Expansión de tipos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 txBox="1"/>
          <p:nvPr/>
        </p:nvSpPr>
        <p:spPr>
          <a:xfrm>
            <a:off x="2364350" y="91125"/>
            <a:ext cx="71097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Variadic Templates C++ 17</a:t>
            </a:r>
            <a:endParaRPr b="1" sz="27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35"/>
          <p:cNvSpPr txBox="1"/>
          <p:nvPr/>
        </p:nvSpPr>
        <p:spPr>
          <a:xfrm>
            <a:off x="2901750" y="578600"/>
            <a:ext cx="59085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Fold Expressions (manera de aplicar un operador a todos los elementos de un parameter pack)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00" y="1383425"/>
            <a:ext cx="230505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5"/>
          <p:cNvSpPr txBox="1"/>
          <p:nvPr/>
        </p:nvSpPr>
        <p:spPr>
          <a:xfrm>
            <a:off x="3467725" y="1509875"/>
            <a:ext cx="52017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pack = Parameter pack.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Op = any operation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Init = a function o value, not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parameter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pack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op has to be the same for both.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1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